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3"/>
  </p:notesMasterIdLst>
  <p:sldIdLst>
    <p:sldId id="256" r:id="rId2"/>
  </p:sldIdLst>
  <p:sldSz cx="43891200" cy="32918400"/>
  <p:notesSz cx="6858000" cy="9144000"/>
  <p:defaultTextStyle>
    <a:defPPr>
      <a:defRPr lang="en-US"/>
    </a:defPPr>
    <a:lvl1pPr marL="0" algn="l" defTabSz="4389120" rtl="0" eaLnBrk="1" latinLnBrk="0" hangingPunct="1">
      <a:defRPr sz="8640" kern="1200">
        <a:solidFill>
          <a:schemeClr val="tx1"/>
        </a:solidFill>
        <a:latin typeface="+mn-lt"/>
        <a:ea typeface="+mn-ea"/>
        <a:cs typeface="+mn-cs"/>
      </a:defRPr>
    </a:lvl1pPr>
    <a:lvl2pPr marL="2194560" algn="l" defTabSz="4389120" rtl="0" eaLnBrk="1" latinLnBrk="0" hangingPunct="1">
      <a:defRPr sz="8640" kern="1200">
        <a:solidFill>
          <a:schemeClr val="tx1"/>
        </a:solidFill>
        <a:latin typeface="+mn-lt"/>
        <a:ea typeface="+mn-ea"/>
        <a:cs typeface="+mn-cs"/>
      </a:defRPr>
    </a:lvl2pPr>
    <a:lvl3pPr marL="4389120" algn="l" defTabSz="4389120" rtl="0" eaLnBrk="1" latinLnBrk="0" hangingPunct="1">
      <a:defRPr sz="8640" kern="1200">
        <a:solidFill>
          <a:schemeClr val="tx1"/>
        </a:solidFill>
        <a:latin typeface="+mn-lt"/>
        <a:ea typeface="+mn-ea"/>
        <a:cs typeface="+mn-cs"/>
      </a:defRPr>
    </a:lvl3pPr>
    <a:lvl4pPr marL="6583680" algn="l" defTabSz="4389120" rtl="0" eaLnBrk="1" latinLnBrk="0" hangingPunct="1">
      <a:defRPr sz="8640" kern="1200">
        <a:solidFill>
          <a:schemeClr val="tx1"/>
        </a:solidFill>
        <a:latin typeface="+mn-lt"/>
        <a:ea typeface="+mn-ea"/>
        <a:cs typeface="+mn-cs"/>
      </a:defRPr>
    </a:lvl4pPr>
    <a:lvl5pPr marL="8778240" algn="l" defTabSz="4389120" rtl="0" eaLnBrk="1" latinLnBrk="0" hangingPunct="1">
      <a:defRPr sz="8640" kern="1200">
        <a:solidFill>
          <a:schemeClr val="tx1"/>
        </a:solidFill>
        <a:latin typeface="+mn-lt"/>
        <a:ea typeface="+mn-ea"/>
        <a:cs typeface="+mn-cs"/>
      </a:defRPr>
    </a:lvl5pPr>
    <a:lvl6pPr marL="10972800" algn="l" defTabSz="4389120" rtl="0" eaLnBrk="1" latinLnBrk="0" hangingPunct="1">
      <a:defRPr sz="8640" kern="1200">
        <a:solidFill>
          <a:schemeClr val="tx1"/>
        </a:solidFill>
        <a:latin typeface="+mn-lt"/>
        <a:ea typeface="+mn-ea"/>
        <a:cs typeface="+mn-cs"/>
      </a:defRPr>
    </a:lvl6pPr>
    <a:lvl7pPr marL="13167360" algn="l" defTabSz="4389120" rtl="0" eaLnBrk="1" latinLnBrk="0" hangingPunct="1">
      <a:defRPr sz="8640" kern="1200">
        <a:solidFill>
          <a:schemeClr val="tx1"/>
        </a:solidFill>
        <a:latin typeface="+mn-lt"/>
        <a:ea typeface="+mn-ea"/>
        <a:cs typeface="+mn-cs"/>
      </a:defRPr>
    </a:lvl7pPr>
    <a:lvl8pPr marL="15361920" algn="l" defTabSz="4389120" rtl="0" eaLnBrk="1" latinLnBrk="0" hangingPunct="1">
      <a:defRPr sz="8640" kern="1200">
        <a:solidFill>
          <a:schemeClr val="tx1"/>
        </a:solidFill>
        <a:latin typeface="+mn-lt"/>
        <a:ea typeface="+mn-ea"/>
        <a:cs typeface="+mn-cs"/>
      </a:defRPr>
    </a:lvl8pPr>
    <a:lvl9pPr marL="17556480" algn="l" defTabSz="4389120" rtl="0" eaLnBrk="1" latinLnBrk="0" hangingPunct="1">
      <a:defRPr sz="864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78CDC"/>
    <a:srgbClr val="E7FBFF"/>
    <a:srgbClr val="09FFEE"/>
    <a:srgbClr val="D9FAFF"/>
    <a:srgbClr val="374AB9"/>
    <a:srgbClr val="3725D7"/>
    <a:srgbClr val="305EEB"/>
    <a:srgbClr val="A137FF"/>
    <a:srgbClr val="2D0159"/>
    <a:srgbClr val="C6A7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5266"/>
    <p:restoredTop sz="94671"/>
  </p:normalViewPr>
  <p:slideViewPr>
    <p:cSldViewPr snapToGrid="0" snapToObjects="1">
      <p:cViewPr>
        <p:scale>
          <a:sx n="34" d="100"/>
          <a:sy n="34" d="100"/>
        </p:scale>
        <p:origin x="1848" y="-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4" Type="http://schemas.openxmlformats.org/officeDocument/2006/relationships/presProps" Target="presProps.xml"/><Relationship Id="rId5" Type="http://schemas.openxmlformats.org/officeDocument/2006/relationships/viewProps" Target="viewProps.xml"/><Relationship Id="rId6" Type="http://schemas.openxmlformats.org/officeDocument/2006/relationships/theme" Target="theme/theme1.xml"/><Relationship Id="rId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192783-4B82-0F40-8AFA-F1723700A9A1}" type="datetimeFigureOut">
              <a:rPr lang="en-US" smtClean="0"/>
              <a:t>8/1/18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59B8AA-2C33-FA46-990C-695CC84C54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4568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389120" rtl="0" eaLnBrk="1" latinLnBrk="0" hangingPunct="1">
      <a:defRPr sz="5760" kern="1200">
        <a:solidFill>
          <a:schemeClr val="tx1"/>
        </a:solidFill>
        <a:latin typeface="+mn-lt"/>
        <a:ea typeface="+mn-ea"/>
        <a:cs typeface="+mn-cs"/>
      </a:defRPr>
    </a:lvl1pPr>
    <a:lvl2pPr marL="2194560" algn="l" defTabSz="4389120" rtl="0" eaLnBrk="1" latinLnBrk="0" hangingPunct="1">
      <a:defRPr sz="5760" kern="1200">
        <a:solidFill>
          <a:schemeClr val="tx1"/>
        </a:solidFill>
        <a:latin typeface="+mn-lt"/>
        <a:ea typeface="+mn-ea"/>
        <a:cs typeface="+mn-cs"/>
      </a:defRPr>
    </a:lvl2pPr>
    <a:lvl3pPr marL="4389120" algn="l" defTabSz="4389120" rtl="0" eaLnBrk="1" latinLnBrk="0" hangingPunct="1">
      <a:defRPr sz="5760" kern="1200">
        <a:solidFill>
          <a:schemeClr val="tx1"/>
        </a:solidFill>
        <a:latin typeface="+mn-lt"/>
        <a:ea typeface="+mn-ea"/>
        <a:cs typeface="+mn-cs"/>
      </a:defRPr>
    </a:lvl3pPr>
    <a:lvl4pPr marL="6583680" algn="l" defTabSz="4389120" rtl="0" eaLnBrk="1" latinLnBrk="0" hangingPunct="1">
      <a:defRPr sz="5760" kern="1200">
        <a:solidFill>
          <a:schemeClr val="tx1"/>
        </a:solidFill>
        <a:latin typeface="+mn-lt"/>
        <a:ea typeface="+mn-ea"/>
        <a:cs typeface="+mn-cs"/>
      </a:defRPr>
    </a:lvl4pPr>
    <a:lvl5pPr marL="8778240" algn="l" defTabSz="4389120" rtl="0" eaLnBrk="1" latinLnBrk="0" hangingPunct="1">
      <a:defRPr sz="5760" kern="1200">
        <a:solidFill>
          <a:schemeClr val="tx1"/>
        </a:solidFill>
        <a:latin typeface="+mn-lt"/>
        <a:ea typeface="+mn-ea"/>
        <a:cs typeface="+mn-cs"/>
      </a:defRPr>
    </a:lvl5pPr>
    <a:lvl6pPr marL="10972800" algn="l" defTabSz="4389120" rtl="0" eaLnBrk="1" latinLnBrk="0" hangingPunct="1">
      <a:defRPr sz="5760" kern="1200">
        <a:solidFill>
          <a:schemeClr val="tx1"/>
        </a:solidFill>
        <a:latin typeface="+mn-lt"/>
        <a:ea typeface="+mn-ea"/>
        <a:cs typeface="+mn-cs"/>
      </a:defRPr>
    </a:lvl6pPr>
    <a:lvl7pPr marL="13167360" algn="l" defTabSz="4389120" rtl="0" eaLnBrk="1" latinLnBrk="0" hangingPunct="1">
      <a:defRPr sz="5760" kern="1200">
        <a:solidFill>
          <a:schemeClr val="tx1"/>
        </a:solidFill>
        <a:latin typeface="+mn-lt"/>
        <a:ea typeface="+mn-ea"/>
        <a:cs typeface="+mn-cs"/>
      </a:defRPr>
    </a:lvl7pPr>
    <a:lvl8pPr marL="15361920" algn="l" defTabSz="4389120" rtl="0" eaLnBrk="1" latinLnBrk="0" hangingPunct="1">
      <a:defRPr sz="5760" kern="1200">
        <a:solidFill>
          <a:schemeClr val="tx1"/>
        </a:solidFill>
        <a:latin typeface="+mn-lt"/>
        <a:ea typeface="+mn-ea"/>
        <a:cs typeface="+mn-cs"/>
      </a:defRPr>
    </a:lvl8pPr>
    <a:lvl9pPr marL="17556480" algn="l" defTabSz="4389120" rtl="0" eaLnBrk="1" latinLnBrk="0" hangingPunct="1">
      <a:defRPr sz="576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59B8AA-2C33-FA46-990C-695CC84C542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823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91840" y="5387342"/>
            <a:ext cx="37307520" cy="11460480"/>
          </a:xfrm>
        </p:spPr>
        <p:txBody>
          <a:bodyPr anchor="b"/>
          <a:lstStyle>
            <a:lvl1pPr algn="ctr">
              <a:defRPr sz="28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86400" y="17289782"/>
            <a:ext cx="32918400" cy="7947658"/>
          </a:xfrm>
        </p:spPr>
        <p:txBody>
          <a:bodyPr/>
          <a:lstStyle>
            <a:lvl1pPr marL="0" indent="0" algn="ctr">
              <a:buNone/>
              <a:defRPr sz="11520"/>
            </a:lvl1pPr>
            <a:lvl2pPr marL="2194560" indent="0" algn="ctr">
              <a:buNone/>
              <a:defRPr sz="9600"/>
            </a:lvl2pPr>
            <a:lvl3pPr marL="4389120" indent="0" algn="ctr">
              <a:buNone/>
              <a:defRPr sz="8640"/>
            </a:lvl3pPr>
            <a:lvl4pPr marL="6583680" indent="0" algn="ctr">
              <a:buNone/>
              <a:defRPr sz="7680"/>
            </a:lvl4pPr>
            <a:lvl5pPr marL="8778240" indent="0" algn="ctr">
              <a:buNone/>
              <a:defRPr sz="7680"/>
            </a:lvl5pPr>
            <a:lvl6pPr marL="10972800" indent="0" algn="ctr">
              <a:buNone/>
              <a:defRPr sz="7680"/>
            </a:lvl6pPr>
            <a:lvl7pPr marL="13167360" indent="0" algn="ctr">
              <a:buNone/>
              <a:defRPr sz="7680"/>
            </a:lvl7pPr>
            <a:lvl8pPr marL="15361920" indent="0" algn="ctr">
              <a:buNone/>
              <a:defRPr sz="7680"/>
            </a:lvl8pPr>
            <a:lvl9pPr marL="17556480" indent="0" algn="ctr">
              <a:buNone/>
              <a:defRPr sz="768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4F17B-7B95-7F48-AD1A-373152138635}" type="datetimeFigureOut">
              <a:rPr lang="en-US" smtClean="0"/>
              <a:t>8/1/18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B67E6-C3BC-0343-9902-75A27BB0ACB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4F17B-7B95-7F48-AD1A-373152138635}" type="datetimeFigureOut">
              <a:rPr lang="en-US" smtClean="0"/>
              <a:t>8/1/18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B67E6-C3BC-0343-9902-75A27BB0ACB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1409642" y="1752600"/>
            <a:ext cx="9464040" cy="2789682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17522" y="1752600"/>
            <a:ext cx="27843480" cy="2789682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4F17B-7B95-7F48-AD1A-373152138635}" type="datetimeFigureOut">
              <a:rPr lang="en-US" smtClean="0"/>
              <a:t>8/1/18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B67E6-C3BC-0343-9902-75A27BB0ACB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4F17B-7B95-7F48-AD1A-373152138635}" type="datetimeFigureOut">
              <a:rPr lang="en-US" smtClean="0"/>
              <a:t>8/1/18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B67E6-C3BC-0343-9902-75A27BB0ACB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94662" y="8206749"/>
            <a:ext cx="37856160" cy="13693138"/>
          </a:xfrm>
        </p:spPr>
        <p:txBody>
          <a:bodyPr anchor="b"/>
          <a:lstStyle>
            <a:lvl1pPr>
              <a:defRPr sz="28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94662" y="22029429"/>
            <a:ext cx="37856160" cy="7200898"/>
          </a:xfrm>
        </p:spPr>
        <p:txBody>
          <a:bodyPr/>
          <a:lstStyle>
            <a:lvl1pPr marL="0" indent="0">
              <a:buNone/>
              <a:defRPr sz="11520">
                <a:solidFill>
                  <a:schemeClr val="tx1"/>
                </a:solidFill>
              </a:defRPr>
            </a:lvl1pPr>
            <a:lvl2pPr marL="2194560" indent="0">
              <a:buNone/>
              <a:defRPr sz="9600">
                <a:solidFill>
                  <a:schemeClr val="tx1">
                    <a:tint val="75000"/>
                  </a:schemeClr>
                </a:solidFill>
              </a:defRPr>
            </a:lvl2pPr>
            <a:lvl3pPr marL="4389120" indent="0">
              <a:buNone/>
              <a:defRPr sz="8640">
                <a:solidFill>
                  <a:schemeClr val="tx1">
                    <a:tint val="75000"/>
                  </a:schemeClr>
                </a:solidFill>
              </a:defRPr>
            </a:lvl3pPr>
            <a:lvl4pPr marL="658368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4pPr>
            <a:lvl5pPr marL="877824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5pPr>
            <a:lvl6pPr marL="1097280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6pPr>
            <a:lvl7pPr marL="1316736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7pPr>
            <a:lvl8pPr marL="1536192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8pPr>
            <a:lvl9pPr marL="1755648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4F17B-7B95-7F48-AD1A-373152138635}" type="datetimeFigureOut">
              <a:rPr lang="en-US" smtClean="0"/>
              <a:t>8/1/18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B67E6-C3BC-0343-9902-75A27BB0ACB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17520" y="8763000"/>
            <a:ext cx="18653760" cy="2088642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219920" y="8763000"/>
            <a:ext cx="18653760" cy="2088642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4F17B-7B95-7F48-AD1A-373152138635}" type="datetimeFigureOut">
              <a:rPr lang="en-US" smtClean="0"/>
              <a:t>8/1/18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B67E6-C3BC-0343-9902-75A27BB0ACB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237" y="1752607"/>
            <a:ext cx="37856160" cy="636270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23242" y="8069582"/>
            <a:ext cx="18568032" cy="3954778"/>
          </a:xfrm>
        </p:spPr>
        <p:txBody>
          <a:bodyPr anchor="b"/>
          <a:lstStyle>
            <a:lvl1pPr marL="0" indent="0">
              <a:buNone/>
              <a:defRPr sz="1152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40" b="1"/>
            </a:lvl3pPr>
            <a:lvl4pPr marL="6583680" indent="0">
              <a:buNone/>
              <a:defRPr sz="7680" b="1"/>
            </a:lvl4pPr>
            <a:lvl5pPr marL="8778240" indent="0">
              <a:buNone/>
              <a:defRPr sz="7680" b="1"/>
            </a:lvl5pPr>
            <a:lvl6pPr marL="10972800" indent="0">
              <a:buNone/>
              <a:defRPr sz="7680" b="1"/>
            </a:lvl6pPr>
            <a:lvl7pPr marL="13167360" indent="0">
              <a:buNone/>
              <a:defRPr sz="7680" b="1"/>
            </a:lvl7pPr>
            <a:lvl8pPr marL="15361920" indent="0">
              <a:buNone/>
              <a:defRPr sz="7680" b="1"/>
            </a:lvl8pPr>
            <a:lvl9pPr marL="17556480" indent="0">
              <a:buNone/>
              <a:defRPr sz="768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23242" y="12024360"/>
            <a:ext cx="18568032" cy="1768602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2219922" y="8069582"/>
            <a:ext cx="18659477" cy="3954778"/>
          </a:xfrm>
        </p:spPr>
        <p:txBody>
          <a:bodyPr anchor="b"/>
          <a:lstStyle>
            <a:lvl1pPr marL="0" indent="0">
              <a:buNone/>
              <a:defRPr sz="1152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40" b="1"/>
            </a:lvl3pPr>
            <a:lvl4pPr marL="6583680" indent="0">
              <a:buNone/>
              <a:defRPr sz="7680" b="1"/>
            </a:lvl4pPr>
            <a:lvl5pPr marL="8778240" indent="0">
              <a:buNone/>
              <a:defRPr sz="7680" b="1"/>
            </a:lvl5pPr>
            <a:lvl6pPr marL="10972800" indent="0">
              <a:buNone/>
              <a:defRPr sz="7680" b="1"/>
            </a:lvl6pPr>
            <a:lvl7pPr marL="13167360" indent="0">
              <a:buNone/>
              <a:defRPr sz="7680" b="1"/>
            </a:lvl7pPr>
            <a:lvl8pPr marL="15361920" indent="0">
              <a:buNone/>
              <a:defRPr sz="7680" b="1"/>
            </a:lvl8pPr>
            <a:lvl9pPr marL="17556480" indent="0">
              <a:buNone/>
              <a:defRPr sz="768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2219922" y="12024360"/>
            <a:ext cx="18659477" cy="1768602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4F17B-7B95-7F48-AD1A-373152138635}" type="datetimeFigureOut">
              <a:rPr lang="en-US" smtClean="0"/>
              <a:t>8/1/18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B67E6-C3BC-0343-9902-75A27BB0ACB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4F17B-7B95-7F48-AD1A-373152138635}" type="datetimeFigureOut">
              <a:rPr lang="en-US" smtClean="0"/>
              <a:t>8/1/18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B67E6-C3BC-0343-9902-75A27BB0ACB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4F17B-7B95-7F48-AD1A-373152138635}" type="datetimeFigureOut">
              <a:rPr lang="en-US" smtClean="0"/>
              <a:t>8/1/18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B67E6-C3BC-0343-9902-75A27BB0ACB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237" y="2194560"/>
            <a:ext cx="14156054" cy="7680960"/>
          </a:xfrm>
        </p:spPr>
        <p:txBody>
          <a:bodyPr anchor="b"/>
          <a:lstStyle>
            <a:lvl1pPr>
              <a:defRPr sz="1536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659477" y="4739647"/>
            <a:ext cx="22219920" cy="23393400"/>
          </a:xfrm>
        </p:spPr>
        <p:txBody>
          <a:bodyPr/>
          <a:lstStyle>
            <a:lvl1pPr>
              <a:defRPr sz="15360"/>
            </a:lvl1pPr>
            <a:lvl2pPr>
              <a:defRPr sz="13440"/>
            </a:lvl2pPr>
            <a:lvl3pPr>
              <a:defRPr sz="11520"/>
            </a:lvl3pPr>
            <a:lvl4pPr>
              <a:defRPr sz="9600"/>
            </a:lvl4pPr>
            <a:lvl5pPr>
              <a:defRPr sz="9600"/>
            </a:lvl5pPr>
            <a:lvl6pPr>
              <a:defRPr sz="9600"/>
            </a:lvl6pPr>
            <a:lvl7pPr>
              <a:defRPr sz="9600"/>
            </a:lvl7pPr>
            <a:lvl8pPr>
              <a:defRPr sz="9600"/>
            </a:lvl8pPr>
            <a:lvl9pPr>
              <a:defRPr sz="9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23237" y="9875520"/>
            <a:ext cx="14156054" cy="18295622"/>
          </a:xfrm>
        </p:spPr>
        <p:txBody>
          <a:bodyPr/>
          <a:lstStyle>
            <a:lvl1pPr marL="0" indent="0">
              <a:buNone/>
              <a:defRPr sz="7680"/>
            </a:lvl1pPr>
            <a:lvl2pPr marL="2194560" indent="0">
              <a:buNone/>
              <a:defRPr sz="6720"/>
            </a:lvl2pPr>
            <a:lvl3pPr marL="4389120" indent="0">
              <a:buNone/>
              <a:defRPr sz="5760"/>
            </a:lvl3pPr>
            <a:lvl4pPr marL="6583680" indent="0">
              <a:buNone/>
              <a:defRPr sz="4800"/>
            </a:lvl4pPr>
            <a:lvl5pPr marL="8778240" indent="0">
              <a:buNone/>
              <a:defRPr sz="4800"/>
            </a:lvl5pPr>
            <a:lvl6pPr marL="10972800" indent="0">
              <a:buNone/>
              <a:defRPr sz="4800"/>
            </a:lvl6pPr>
            <a:lvl7pPr marL="13167360" indent="0">
              <a:buNone/>
              <a:defRPr sz="4800"/>
            </a:lvl7pPr>
            <a:lvl8pPr marL="15361920" indent="0">
              <a:buNone/>
              <a:defRPr sz="4800"/>
            </a:lvl8pPr>
            <a:lvl9pPr marL="17556480" indent="0">
              <a:buNone/>
              <a:defRPr sz="4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4F17B-7B95-7F48-AD1A-373152138635}" type="datetimeFigureOut">
              <a:rPr lang="en-US" smtClean="0"/>
              <a:t>8/1/18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B67E6-C3BC-0343-9902-75A27BB0ACB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237" y="2194560"/>
            <a:ext cx="14156054" cy="7680960"/>
          </a:xfrm>
        </p:spPr>
        <p:txBody>
          <a:bodyPr anchor="b"/>
          <a:lstStyle>
            <a:lvl1pPr>
              <a:defRPr sz="1536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8659477" y="4739647"/>
            <a:ext cx="22219920" cy="23393400"/>
          </a:xfrm>
        </p:spPr>
        <p:txBody>
          <a:bodyPr anchor="t"/>
          <a:lstStyle>
            <a:lvl1pPr marL="0" indent="0">
              <a:buNone/>
              <a:defRPr sz="15360"/>
            </a:lvl1pPr>
            <a:lvl2pPr marL="2194560" indent="0">
              <a:buNone/>
              <a:defRPr sz="13440"/>
            </a:lvl2pPr>
            <a:lvl3pPr marL="4389120" indent="0">
              <a:buNone/>
              <a:defRPr sz="11520"/>
            </a:lvl3pPr>
            <a:lvl4pPr marL="6583680" indent="0">
              <a:buNone/>
              <a:defRPr sz="9600"/>
            </a:lvl4pPr>
            <a:lvl5pPr marL="8778240" indent="0">
              <a:buNone/>
              <a:defRPr sz="9600"/>
            </a:lvl5pPr>
            <a:lvl6pPr marL="10972800" indent="0">
              <a:buNone/>
              <a:defRPr sz="9600"/>
            </a:lvl6pPr>
            <a:lvl7pPr marL="13167360" indent="0">
              <a:buNone/>
              <a:defRPr sz="9600"/>
            </a:lvl7pPr>
            <a:lvl8pPr marL="15361920" indent="0">
              <a:buNone/>
              <a:defRPr sz="9600"/>
            </a:lvl8pPr>
            <a:lvl9pPr marL="17556480" indent="0">
              <a:buNone/>
              <a:defRPr sz="9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23237" y="9875520"/>
            <a:ext cx="14156054" cy="18295622"/>
          </a:xfrm>
        </p:spPr>
        <p:txBody>
          <a:bodyPr/>
          <a:lstStyle>
            <a:lvl1pPr marL="0" indent="0">
              <a:buNone/>
              <a:defRPr sz="7680"/>
            </a:lvl1pPr>
            <a:lvl2pPr marL="2194560" indent="0">
              <a:buNone/>
              <a:defRPr sz="6720"/>
            </a:lvl2pPr>
            <a:lvl3pPr marL="4389120" indent="0">
              <a:buNone/>
              <a:defRPr sz="5760"/>
            </a:lvl3pPr>
            <a:lvl4pPr marL="6583680" indent="0">
              <a:buNone/>
              <a:defRPr sz="4800"/>
            </a:lvl4pPr>
            <a:lvl5pPr marL="8778240" indent="0">
              <a:buNone/>
              <a:defRPr sz="4800"/>
            </a:lvl5pPr>
            <a:lvl6pPr marL="10972800" indent="0">
              <a:buNone/>
              <a:defRPr sz="4800"/>
            </a:lvl6pPr>
            <a:lvl7pPr marL="13167360" indent="0">
              <a:buNone/>
              <a:defRPr sz="4800"/>
            </a:lvl7pPr>
            <a:lvl8pPr marL="15361920" indent="0">
              <a:buNone/>
              <a:defRPr sz="4800"/>
            </a:lvl8pPr>
            <a:lvl9pPr marL="17556480" indent="0">
              <a:buNone/>
              <a:defRPr sz="4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4F17B-7B95-7F48-AD1A-373152138635}" type="datetimeFigureOut">
              <a:rPr lang="en-US" smtClean="0"/>
              <a:t>8/1/18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B67E6-C3BC-0343-9902-75A27BB0ACB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17520" y="1752607"/>
            <a:ext cx="37856160" cy="6362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17520" y="8763000"/>
            <a:ext cx="37856160" cy="208864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017520" y="30510487"/>
            <a:ext cx="987552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84F17B-7B95-7F48-AD1A-373152138635}" type="datetimeFigureOut">
              <a:rPr lang="en-US" smtClean="0"/>
              <a:t>8/1/18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38960" y="30510487"/>
            <a:ext cx="1481328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0998160" y="30510487"/>
            <a:ext cx="987552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5B67E6-C3BC-0343-9902-75A27BB0AC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2641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4389120" rtl="0" eaLnBrk="1" latinLnBrk="0" hangingPunct="1">
        <a:lnSpc>
          <a:spcPct val="90000"/>
        </a:lnSpc>
        <a:spcBef>
          <a:spcPct val="0"/>
        </a:spcBef>
        <a:buNone/>
        <a:defRPr sz="211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97280" indent="-1097280" algn="l" defTabSz="4389120" rtl="0" eaLnBrk="1" latinLnBrk="0" hangingPunct="1">
        <a:lnSpc>
          <a:spcPct val="90000"/>
        </a:lnSpc>
        <a:spcBef>
          <a:spcPts val="4800"/>
        </a:spcBef>
        <a:buFont typeface="Arial" panose="020B0604020202020204" pitchFamily="34" charset="0"/>
        <a:buChar char="•"/>
        <a:defRPr sz="13440" kern="1200">
          <a:solidFill>
            <a:schemeClr val="tx1"/>
          </a:solidFill>
          <a:latin typeface="+mn-lt"/>
          <a:ea typeface="+mn-ea"/>
          <a:cs typeface="+mn-cs"/>
        </a:defRPr>
      </a:lvl1pPr>
      <a:lvl2pPr marL="329184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1152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3pPr>
      <a:lvl4pPr marL="768096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4pPr>
      <a:lvl5pPr marL="987552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6pPr>
      <a:lvl7pPr marL="1426464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7pPr>
      <a:lvl8pPr marL="1645920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8pPr>
      <a:lvl9pPr marL="1865376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1pPr>
      <a:lvl2pPr marL="219456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2pPr>
      <a:lvl3pPr marL="438912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3pPr>
      <a:lvl4pPr marL="658368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4pPr>
      <a:lvl5pPr marL="877824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6pPr>
      <a:lvl7pPr marL="1316736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7pPr>
      <a:lvl8pPr marL="1536192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8pPr>
      <a:lvl9pPr marL="1755648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.jpg"/><Relationship Id="rId12" Type="http://schemas.openxmlformats.org/officeDocument/2006/relationships/image" Target="../media/image6.png"/><Relationship Id="rId13" Type="http://schemas.openxmlformats.org/officeDocument/2006/relationships/image" Target="../media/image7.png"/><Relationship Id="rId14" Type="http://schemas.openxmlformats.org/officeDocument/2006/relationships/image" Target="../media/image8.png"/><Relationship Id="rId15" Type="http://schemas.openxmlformats.org/officeDocument/2006/relationships/image" Target="../media/image9.png"/><Relationship Id="rId16" Type="http://schemas.openxmlformats.org/officeDocument/2006/relationships/image" Target="../media/image10.jpg"/><Relationship Id="rId17" Type="http://schemas.openxmlformats.org/officeDocument/2006/relationships/image" Target="../media/image11.jpeg"/><Relationship Id="rId18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Relationship Id="rId4" Type="http://schemas.openxmlformats.org/officeDocument/2006/relationships/hyperlink" Target="https://twodee.org/blog/" TargetMode="External"/><Relationship Id="rId5" Type="http://schemas.openxmlformats.org/officeDocument/2006/relationships/hyperlink" Target="https://www.adafruit.com/" TargetMode="External"/><Relationship Id="rId6" Type="http://schemas.openxmlformats.org/officeDocument/2006/relationships/hyperlink" Target="https://forum.arduino.cc/" TargetMode="External"/><Relationship Id="rId7" Type="http://schemas.openxmlformats.org/officeDocument/2006/relationships/hyperlink" Target="https://www.instructables.com/id/ANDI-Random-Rhythm-Generator-Electronics/" TargetMode="External"/><Relationship Id="rId8" Type="http://schemas.openxmlformats.org/officeDocument/2006/relationships/image" Target="../media/image2.png"/><Relationship Id="rId9" Type="http://schemas.openxmlformats.org/officeDocument/2006/relationships/image" Target="../media/image3.png"/><Relationship Id="rId10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ound Same Side Corner Rectangle 86"/>
          <p:cNvSpPr/>
          <p:nvPr/>
        </p:nvSpPr>
        <p:spPr>
          <a:xfrm>
            <a:off x="993110" y="5494988"/>
            <a:ext cx="15744342" cy="1479684"/>
          </a:xfrm>
          <a:prstGeom prst="round2SameRect">
            <a:avLst/>
          </a:prstGeom>
          <a:solidFill>
            <a:srgbClr val="578C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120" dirty="0">
                <a:solidFill>
                  <a:schemeClr val="bg1"/>
                </a:solidFill>
              </a:rPr>
              <a:t>Digital </a:t>
            </a:r>
            <a:r>
              <a:rPr lang="en-US" sz="6120" dirty="0">
                <a:solidFill>
                  <a:schemeClr val="bg1"/>
                </a:solidFill>
              </a:rPr>
              <a:t>Violin</a:t>
            </a:r>
            <a:endParaRPr lang="en-US" sz="6120" dirty="0">
              <a:solidFill>
                <a:schemeClr val="bg1"/>
              </a:solidFill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25101286" y="19164382"/>
            <a:ext cx="8449056" cy="1298448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endParaRPr lang="en-US" sz="41472" dirty="0"/>
          </a:p>
          <a:p>
            <a:endParaRPr lang="en-US" sz="41472" dirty="0"/>
          </a:p>
          <a:p>
            <a:endParaRPr lang="en-US" sz="41472" dirty="0"/>
          </a:p>
          <a:p>
            <a:endParaRPr lang="en-US" sz="41472" dirty="0"/>
          </a:p>
          <a:p>
            <a:endParaRPr lang="en-US" sz="41472" dirty="0"/>
          </a:p>
          <a:p>
            <a:endParaRPr lang="en-US" sz="41472" dirty="0"/>
          </a:p>
          <a:p>
            <a:endParaRPr lang="en-US" sz="41472" dirty="0"/>
          </a:p>
          <a:p>
            <a:endParaRPr lang="en-US" sz="41472" dirty="0"/>
          </a:p>
          <a:p>
            <a:endParaRPr lang="en-US" sz="41472" dirty="0"/>
          </a:p>
          <a:p>
            <a:endParaRPr lang="en-US" sz="3840" dirty="0"/>
          </a:p>
        </p:txBody>
      </p:sp>
      <p:sp>
        <p:nvSpPr>
          <p:cNvPr id="15" name="TextBox 14"/>
          <p:cNvSpPr txBox="1"/>
          <p:nvPr/>
        </p:nvSpPr>
        <p:spPr>
          <a:xfrm>
            <a:off x="838543" y="527525"/>
            <a:ext cx="42147586" cy="4515279"/>
          </a:xfrm>
          <a:prstGeom prst="round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endParaRPr lang="en-US" sz="2880" dirty="0">
              <a:solidFill>
                <a:schemeClr val="accent5">
                  <a:lumMod val="20000"/>
                  <a:lumOff val="80000"/>
                </a:schemeClr>
              </a:solidFill>
              <a:latin typeface="Baskerville" charset="0"/>
              <a:ea typeface="Baskerville" charset="0"/>
              <a:cs typeface="Baskerville" charset="0"/>
            </a:endParaRPr>
          </a:p>
          <a:p>
            <a:pPr algn="ctr"/>
            <a:r>
              <a:rPr lang="en-US" sz="11520" dirty="0">
                <a:solidFill>
                  <a:schemeClr val="accent1">
                    <a:lumMod val="20000"/>
                    <a:lumOff val="80000"/>
                  </a:schemeClr>
                </a:solidFill>
                <a:latin typeface="Baskerville" charset="0"/>
                <a:ea typeface="Baskerville" charset="0"/>
                <a:cs typeface="Baskerville" charset="0"/>
              </a:rPr>
              <a:t>Designing a Digital, </a:t>
            </a:r>
            <a:r>
              <a:rPr lang="en-US" sz="11520" dirty="0">
                <a:solidFill>
                  <a:schemeClr val="accent1">
                    <a:lumMod val="20000"/>
                    <a:lumOff val="80000"/>
                  </a:schemeClr>
                </a:solidFill>
                <a:latin typeface="Baskerville" charset="0"/>
                <a:ea typeface="Baskerville" charset="0"/>
                <a:cs typeface="Baskerville" charset="0"/>
              </a:rPr>
              <a:t>Interactive Music Experience</a:t>
            </a:r>
          </a:p>
          <a:p>
            <a:pPr algn="ctr"/>
            <a:endParaRPr lang="en-US" sz="2880" dirty="0">
              <a:solidFill>
                <a:schemeClr val="accent1">
                  <a:lumMod val="20000"/>
                  <a:lumOff val="80000"/>
                </a:schemeClr>
              </a:solidFill>
              <a:latin typeface="Baskerville" charset="0"/>
              <a:ea typeface="Baskerville" charset="0"/>
              <a:cs typeface="Baskerville" charset="0"/>
            </a:endParaRPr>
          </a:p>
          <a:p>
            <a:pPr algn="ctr"/>
            <a:r>
              <a:rPr lang="en-US" sz="5760" dirty="0">
                <a:solidFill>
                  <a:schemeClr val="accent1">
                    <a:lumMod val="20000"/>
                    <a:lumOff val="80000"/>
                  </a:schemeClr>
                </a:solidFill>
                <a:latin typeface="Baskerville" charset="0"/>
                <a:ea typeface="Baskerville" charset="0"/>
                <a:cs typeface="Baskerville" charset="0"/>
              </a:rPr>
              <a:t>Katrina Li, Viktor Chekhovoi, Josephine </a:t>
            </a:r>
            <a:r>
              <a:rPr lang="en-US" sz="5760" dirty="0">
                <a:solidFill>
                  <a:schemeClr val="accent1">
                    <a:lumMod val="20000"/>
                    <a:lumOff val="80000"/>
                  </a:schemeClr>
                </a:solidFill>
                <a:latin typeface="Baskerville" charset="0"/>
                <a:ea typeface="Baskerville" charset="0"/>
                <a:cs typeface="Baskerville" charset="0"/>
              </a:rPr>
              <a:t>Ramirez</a:t>
            </a:r>
          </a:p>
          <a:p>
            <a:pPr algn="ctr"/>
            <a:endParaRPr lang="en-US" sz="2880" dirty="0">
              <a:solidFill>
                <a:schemeClr val="accent5">
                  <a:lumMod val="20000"/>
                  <a:lumOff val="80000"/>
                </a:schemeClr>
              </a:solidFill>
              <a:latin typeface="Baskerville" charset="0"/>
              <a:ea typeface="Baskerville" charset="0"/>
              <a:cs typeface="Baskerville" charset="0"/>
            </a:endParaRPr>
          </a:p>
        </p:txBody>
      </p:sp>
      <p:sp>
        <p:nvSpPr>
          <p:cNvPr id="105" name="Rectangle 16"/>
          <p:cNvSpPr>
            <a:spLocks noChangeArrowheads="1"/>
          </p:cNvSpPr>
          <p:nvPr/>
        </p:nvSpPr>
        <p:spPr bwMode="auto">
          <a:xfrm>
            <a:off x="7970582" y="-2429858"/>
            <a:ext cx="35920618" cy="68252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438912" tIns="219456" rIns="438912" bIns="219456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41472"/>
          </a:p>
        </p:txBody>
      </p:sp>
      <p:sp>
        <p:nvSpPr>
          <p:cNvPr id="96" name="TextBox 95"/>
          <p:cNvSpPr txBox="1"/>
          <p:nvPr/>
        </p:nvSpPr>
        <p:spPr>
          <a:xfrm flipH="1">
            <a:off x="984511" y="29705854"/>
            <a:ext cx="7195502" cy="245605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lvl="0"/>
            <a:r>
              <a:rPr lang="en-US" sz="3840" dirty="0">
                <a:solidFill>
                  <a:schemeClr val="accent1">
                    <a:lumMod val="75000"/>
                  </a:schemeClr>
                </a:solidFill>
              </a:rPr>
              <a:t>Future Design Ideas: </a:t>
            </a:r>
            <a:r>
              <a:rPr lang="en-US" sz="3840" dirty="0"/>
              <a:t>Add pre-made background music;</a:t>
            </a:r>
          </a:p>
          <a:p>
            <a:pPr lvl="0"/>
            <a:r>
              <a:rPr lang="en-US" sz="3840" dirty="0"/>
              <a:t>Improve user interface, make the controls more </a:t>
            </a:r>
            <a:r>
              <a:rPr lang="en-US" sz="3840" dirty="0" smtClean="0"/>
              <a:t>intuitive.</a:t>
            </a:r>
            <a:endParaRPr lang="en-US" sz="3840" dirty="0"/>
          </a:p>
        </p:txBody>
      </p:sp>
      <p:sp>
        <p:nvSpPr>
          <p:cNvPr id="119" name="TextBox 118"/>
          <p:cNvSpPr txBox="1"/>
          <p:nvPr/>
        </p:nvSpPr>
        <p:spPr>
          <a:xfrm>
            <a:off x="8511518" y="19085991"/>
            <a:ext cx="8225933" cy="1307592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endParaRPr lang="en-US" sz="41472" dirty="0"/>
          </a:p>
          <a:p>
            <a:endParaRPr lang="en-US" sz="41472" dirty="0"/>
          </a:p>
          <a:p>
            <a:endParaRPr lang="en-US" sz="41472" dirty="0"/>
          </a:p>
          <a:p>
            <a:endParaRPr lang="en-US" sz="41472" dirty="0"/>
          </a:p>
          <a:p>
            <a:endParaRPr lang="en-US" sz="41472" dirty="0"/>
          </a:p>
          <a:p>
            <a:endParaRPr lang="en-US" sz="41472" dirty="0"/>
          </a:p>
          <a:p>
            <a:endParaRPr lang="en-US" sz="41472" dirty="0"/>
          </a:p>
          <a:p>
            <a:endParaRPr lang="en-US" sz="41472" dirty="0"/>
          </a:p>
          <a:p>
            <a:endParaRPr lang="en-US" sz="41472" dirty="0"/>
          </a:p>
          <a:p>
            <a:endParaRPr lang="en-US" sz="3840" dirty="0"/>
          </a:p>
        </p:txBody>
      </p:sp>
      <p:sp>
        <p:nvSpPr>
          <p:cNvPr id="92" name="Terminator 91"/>
          <p:cNvSpPr/>
          <p:nvPr/>
        </p:nvSpPr>
        <p:spPr>
          <a:xfrm>
            <a:off x="8784578" y="27795125"/>
            <a:ext cx="3394181" cy="3824899"/>
          </a:xfrm>
          <a:prstGeom prst="flowChartTerminator">
            <a:avLst/>
          </a:prstGeom>
          <a:solidFill>
            <a:srgbClr val="2D01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sz="3984" dirty="0">
                <a:ea typeface="Baskerville" charset="0"/>
                <a:cs typeface="Baskerville" charset="0"/>
              </a:rPr>
              <a:t>TOUCH SENSOR</a:t>
            </a:r>
          </a:p>
          <a:p>
            <a:pPr algn="ctr"/>
            <a:r>
              <a:rPr lang="en-US" sz="3984" dirty="0">
                <a:ea typeface="Baskerville" charset="0"/>
                <a:cs typeface="Baskerville" charset="0"/>
              </a:rPr>
              <a:t>O</a:t>
            </a:r>
            <a:r>
              <a:rPr lang="en-US" sz="3984" dirty="0">
                <a:ea typeface="Baskerville" charset="0"/>
                <a:cs typeface="Baskerville" charset="0"/>
              </a:rPr>
              <a:t>ne </a:t>
            </a:r>
            <a:r>
              <a:rPr lang="en-US" sz="3984" dirty="0">
                <a:ea typeface="Baskerville" charset="0"/>
                <a:cs typeface="Baskerville" charset="0"/>
              </a:rPr>
              <a:t>for each alligator </a:t>
            </a:r>
            <a:r>
              <a:rPr lang="en-US" sz="3984" dirty="0">
                <a:ea typeface="Baskerville" charset="0"/>
                <a:cs typeface="Baskerville" charset="0"/>
              </a:rPr>
              <a:t>clip </a:t>
            </a:r>
            <a:endParaRPr lang="en-US" sz="3984" dirty="0">
              <a:ea typeface="Baskerville" charset="0"/>
              <a:cs typeface="Baskerville" charset="0"/>
            </a:endParaRPr>
          </a:p>
        </p:txBody>
      </p:sp>
      <p:sp>
        <p:nvSpPr>
          <p:cNvPr id="94" name="Terminator 93"/>
          <p:cNvSpPr/>
          <p:nvPr/>
        </p:nvSpPr>
        <p:spPr>
          <a:xfrm>
            <a:off x="8679533" y="22340191"/>
            <a:ext cx="3839443" cy="3070882"/>
          </a:xfrm>
          <a:prstGeom prst="flowChartTerminator">
            <a:avLst/>
          </a:prstGeom>
          <a:solidFill>
            <a:srgbClr val="2D01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sz="3984" dirty="0">
                <a:ea typeface="Times New Roman" charset="0"/>
              </a:rPr>
              <a:t>BIG BUTTONS</a:t>
            </a:r>
          </a:p>
          <a:p>
            <a:pPr algn="ctr"/>
            <a:r>
              <a:rPr lang="en-US" sz="3984" dirty="0">
                <a:ea typeface="Times New Roman" charset="0"/>
              </a:rPr>
              <a:t>Set the </a:t>
            </a:r>
            <a:r>
              <a:rPr lang="en-US" sz="3984" dirty="0">
                <a:ea typeface="Times New Roman" charset="0"/>
              </a:rPr>
              <a:t> initial values</a:t>
            </a:r>
            <a:endParaRPr lang="en-US" sz="3984" dirty="0">
              <a:ea typeface="Times New Roman" charset="0"/>
            </a:endParaRPr>
          </a:p>
        </p:txBody>
      </p:sp>
      <p:cxnSp>
        <p:nvCxnSpPr>
          <p:cNvPr id="98" name="Straight Arrow Connector 97"/>
          <p:cNvCxnSpPr/>
          <p:nvPr/>
        </p:nvCxnSpPr>
        <p:spPr>
          <a:xfrm>
            <a:off x="12424651" y="25103429"/>
            <a:ext cx="1032826" cy="832042"/>
          </a:xfrm>
          <a:prstGeom prst="straightConnector1">
            <a:avLst/>
          </a:prstGeom>
          <a:ln w="254000">
            <a:solidFill>
              <a:srgbClr val="305EE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/>
          <p:nvPr/>
        </p:nvCxnSpPr>
        <p:spPr>
          <a:xfrm flipV="1">
            <a:off x="10735317" y="26801810"/>
            <a:ext cx="1443442" cy="646978"/>
          </a:xfrm>
          <a:prstGeom prst="straightConnector1">
            <a:avLst/>
          </a:prstGeom>
          <a:ln w="254000">
            <a:solidFill>
              <a:srgbClr val="305EE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/>
          <p:cNvCxnSpPr/>
          <p:nvPr/>
        </p:nvCxnSpPr>
        <p:spPr>
          <a:xfrm flipH="1">
            <a:off x="14451264" y="23249916"/>
            <a:ext cx="10" cy="2685557"/>
          </a:xfrm>
          <a:prstGeom prst="straightConnector1">
            <a:avLst/>
          </a:prstGeom>
          <a:ln w="254000">
            <a:solidFill>
              <a:srgbClr val="305EE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/>
          <p:nvPr/>
        </p:nvCxnSpPr>
        <p:spPr>
          <a:xfrm flipH="1">
            <a:off x="14459870" y="28505729"/>
            <a:ext cx="42144" cy="1308514"/>
          </a:xfrm>
          <a:prstGeom prst="straightConnector1">
            <a:avLst/>
          </a:prstGeom>
          <a:ln w="254000">
            <a:solidFill>
              <a:srgbClr val="305EE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Round Diagonal Corner Rectangle 111"/>
          <p:cNvSpPr/>
          <p:nvPr/>
        </p:nvSpPr>
        <p:spPr>
          <a:xfrm>
            <a:off x="12565135" y="26291611"/>
            <a:ext cx="3772267" cy="2025782"/>
          </a:xfrm>
          <a:prstGeom prst="round2Diag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480" dirty="0">
                <a:latin typeface="Damascus" charset="-78"/>
                <a:ea typeface="Damascus" charset="-78"/>
                <a:cs typeface="Damascus" charset="-78"/>
              </a:rPr>
              <a:t>Arduino</a:t>
            </a:r>
          </a:p>
        </p:txBody>
      </p:sp>
      <p:sp>
        <p:nvSpPr>
          <p:cNvPr id="113" name="Round Diagonal Corner Rectangle 112"/>
          <p:cNvSpPr/>
          <p:nvPr/>
        </p:nvSpPr>
        <p:spPr>
          <a:xfrm>
            <a:off x="12624485" y="30002575"/>
            <a:ext cx="3712915" cy="2057064"/>
          </a:xfrm>
          <a:prstGeom prst="round2DiagRect">
            <a:avLst/>
          </a:prstGeom>
          <a:solidFill>
            <a:srgbClr val="A13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480" dirty="0"/>
              <a:t>Pure Data 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984511" y="6955726"/>
            <a:ext cx="15752940" cy="378565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800" dirty="0"/>
              <a:t>The goal of this project is to create an instrument that would </a:t>
            </a:r>
            <a:r>
              <a:rPr lang="en-US" sz="4800" dirty="0"/>
              <a:t>allow its users </a:t>
            </a:r>
            <a:r>
              <a:rPr lang="en-US" sz="4800" dirty="0"/>
              <a:t>to create </a:t>
            </a:r>
            <a:r>
              <a:rPr lang="en-US" sz="4800" dirty="0"/>
              <a:t>unique </a:t>
            </a:r>
            <a:r>
              <a:rPr lang="en-US" sz="4800" dirty="0"/>
              <a:t>rhythms. </a:t>
            </a:r>
            <a:r>
              <a:rPr lang="en-US" sz="4800" dirty="0"/>
              <a:t>It has </a:t>
            </a:r>
            <a:r>
              <a:rPr lang="en-US" sz="4800" dirty="0"/>
              <a:t>12 </a:t>
            </a:r>
            <a:r>
              <a:rPr lang="en-US" sz="4800" dirty="0"/>
              <a:t>clips</a:t>
            </a:r>
            <a:r>
              <a:rPr lang="en-US" sz="4800" dirty="0"/>
              <a:t>; each of them plays a </a:t>
            </a:r>
            <a:r>
              <a:rPr lang="en-US" sz="4800" dirty="0"/>
              <a:t>beat when </a:t>
            </a:r>
            <a:r>
              <a:rPr lang="en-US" sz="4800" dirty="0"/>
              <a:t>it touches a conductor. Buttons </a:t>
            </a:r>
            <a:r>
              <a:rPr lang="en-US" sz="4800" dirty="0"/>
              <a:t>are </a:t>
            </a:r>
            <a:r>
              <a:rPr lang="en-US" sz="4800" dirty="0"/>
              <a:t>used to change the delay between </a:t>
            </a:r>
            <a:r>
              <a:rPr lang="en-US" sz="4800" dirty="0"/>
              <a:t>sounds</a:t>
            </a:r>
            <a:r>
              <a:rPr lang="en-US" sz="4800" dirty="0"/>
              <a:t>, </a:t>
            </a:r>
            <a:r>
              <a:rPr lang="en-US" sz="4800" dirty="0"/>
              <a:t>as well as how many </a:t>
            </a:r>
            <a:r>
              <a:rPr lang="en-US" sz="4800" dirty="0"/>
              <a:t>times the sound </a:t>
            </a:r>
            <a:r>
              <a:rPr lang="en-US" sz="4800" dirty="0"/>
              <a:t>will </a:t>
            </a:r>
            <a:r>
              <a:rPr lang="en-US" sz="4800" dirty="0"/>
              <a:t>play </a:t>
            </a:r>
            <a:r>
              <a:rPr lang="en-US" sz="4800" dirty="0"/>
              <a:t>in a row. </a:t>
            </a:r>
            <a:endParaRPr lang="en-US" sz="4800" dirty="0"/>
          </a:p>
        </p:txBody>
      </p:sp>
      <p:sp>
        <p:nvSpPr>
          <p:cNvPr id="93" name="Terminator 92"/>
          <p:cNvSpPr/>
          <p:nvPr/>
        </p:nvSpPr>
        <p:spPr>
          <a:xfrm>
            <a:off x="12033477" y="19835580"/>
            <a:ext cx="4454626" cy="3186878"/>
          </a:xfrm>
          <a:prstGeom prst="flowChartTerminator">
            <a:avLst/>
          </a:prstGeom>
          <a:solidFill>
            <a:srgbClr val="2D01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sz="3984" dirty="0">
                <a:ea typeface="Baskerville" charset="0"/>
                <a:cs typeface="Baskerville" charset="0"/>
              </a:rPr>
              <a:t>SMALL BUTTONS</a:t>
            </a:r>
          </a:p>
          <a:p>
            <a:pPr algn="ctr"/>
            <a:r>
              <a:rPr lang="en-US" sz="3984" dirty="0">
                <a:ea typeface="Baskerville" charset="0"/>
                <a:cs typeface="Baskerville" charset="0"/>
              </a:rPr>
              <a:t>Change </a:t>
            </a:r>
            <a:r>
              <a:rPr lang="en-US" sz="3984" dirty="0">
                <a:ea typeface="Baskerville" charset="0"/>
                <a:cs typeface="Baskerville" charset="0"/>
              </a:rPr>
              <a:t>the </a:t>
            </a:r>
            <a:r>
              <a:rPr lang="en-US" sz="3984" dirty="0">
                <a:ea typeface="Baskerville" charset="0"/>
                <a:cs typeface="Baskerville" charset="0"/>
              </a:rPr>
              <a:t>delay/number </a:t>
            </a:r>
            <a:r>
              <a:rPr lang="en-US" sz="3984" dirty="0">
                <a:ea typeface="Baskerville" charset="0"/>
                <a:cs typeface="Baskerville" charset="0"/>
              </a:rPr>
              <a:t>of repeats</a:t>
            </a:r>
          </a:p>
        </p:txBody>
      </p:sp>
      <p:sp>
        <p:nvSpPr>
          <p:cNvPr id="22" name="Round Same Side Corner Rectangle 21"/>
          <p:cNvSpPr/>
          <p:nvPr/>
        </p:nvSpPr>
        <p:spPr>
          <a:xfrm>
            <a:off x="8545490" y="18037318"/>
            <a:ext cx="8252693" cy="1344811"/>
          </a:xfrm>
          <a:prstGeom prst="round2SameRect">
            <a:avLst/>
          </a:prstGeom>
          <a:solidFill>
            <a:srgbClr val="578C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144" dirty="0"/>
              <a:t>How it Works</a:t>
            </a:r>
            <a:endParaRPr lang="en-US" sz="6144" dirty="0"/>
          </a:p>
        </p:txBody>
      </p:sp>
      <p:pic>
        <p:nvPicPr>
          <p:cNvPr id="51" name="Picture 5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73" t="12496" r="9735" b="15914"/>
          <a:stretch/>
        </p:blipFill>
        <p:spPr>
          <a:xfrm>
            <a:off x="10188094" y="12987178"/>
            <a:ext cx="5199211" cy="3561965"/>
          </a:xfrm>
          <a:prstGeom prst="rect">
            <a:avLst/>
          </a:prstGeom>
        </p:spPr>
      </p:pic>
      <p:sp>
        <p:nvSpPr>
          <p:cNvPr id="89" name="TextBox 88"/>
          <p:cNvSpPr txBox="1"/>
          <p:nvPr/>
        </p:nvSpPr>
        <p:spPr>
          <a:xfrm>
            <a:off x="988591" y="19314590"/>
            <a:ext cx="7187342" cy="987962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822960" indent="-822960">
              <a:buFont typeface="Arial" charset="0"/>
              <a:buChar char="•"/>
            </a:pPr>
            <a:r>
              <a:rPr lang="en-US" sz="5300" dirty="0"/>
              <a:t>Implementing repeats – </a:t>
            </a:r>
            <a:r>
              <a:rPr lang="en-US" sz="5300" dirty="0"/>
              <a:t>Pure Data </a:t>
            </a:r>
            <a:r>
              <a:rPr lang="en-US" sz="5300" dirty="0"/>
              <a:t>doesn’t have an object for that, and we had to design it ourselves;</a:t>
            </a:r>
          </a:p>
          <a:p>
            <a:pPr marL="822960" indent="-822960">
              <a:buFont typeface="Arial" charset="0"/>
              <a:buChar char="•"/>
            </a:pPr>
            <a:r>
              <a:rPr lang="en-US" sz="5300" dirty="0"/>
              <a:t>Hardware </a:t>
            </a:r>
            <a:r>
              <a:rPr lang="en-US" sz="5300" dirty="0"/>
              <a:t>optimization </a:t>
            </a:r>
            <a:r>
              <a:rPr lang="mr-IN" sz="5300" dirty="0"/>
              <a:t>–</a:t>
            </a:r>
            <a:r>
              <a:rPr lang="en-US" sz="5300" dirty="0"/>
              <a:t> to arrange sufficient button ports for 18 buttons</a:t>
            </a:r>
            <a:endParaRPr lang="en-US" sz="5300" dirty="0"/>
          </a:p>
          <a:p>
            <a:pPr marL="822960" indent="-822960">
              <a:buFont typeface="Arial" charset="0"/>
              <a:buChar char="•"/>
            </a:pPr>
            <a:r>
              <a:rPr lang="en-US" sz="5300" dirty="0"/>
              <a:t>Not getting confused in the wiring</a:t>
            </a:r>
          </a:p>
        </p:txBody>
      </p:sp>
      <p:grpSp>
        <p:nvGrpSpPr>
          <p:cNvPr id="54" name="Group 53"/>
          <p:cNvGrpSpPr/>
          <p:nvPr/>
        </p:nvGrpSpPr>
        <p:grpSpPr>
          <a:xfrm>
            <a:off x="17352205" y="19575860"/>
            <a:ext cx="7193467" cy="8984407"/>
            <a:chOff x="3697532" y="5078227"/>
            <a:chExt cx="1520069" cy="1738761"/>
          </a:xfrm>
        </p:grpSpPr>
        <p:sp>
          <p:nvSpPr>
            <p:cNvPr id="37" name="TextBox 36"/>
            <p:cNvSpPr txBox="1"/>
            <p:nvPr/>
          </p:nvSpPr>
          <p:spPr>
            <a:xfrm>
              <a:off x="3697532" y="5348181"/>
              <a:ext cx="1520069" cy="1468807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pPr marL="822960" indent="-822960">
                <a:buFont typeface="Arial" charset="0"/>
                <a:buChar char="•"/>
              </a:pPr>
              <a:r>
                <a:rPr lang="en-US" sz="5300" dirty="0"/>
                <a:t>Mounting hardware to the user interface                             </a:t>
              </a:r>
            </a:p>
            <a:p>
              <a:pPr marL="822960" indent="-822960">
                <a:buFont typeface="Arial" charset="0"/>
                <a:buChar char="•"/>
              </a:pPr>
              <a:r>
                <a:rPr lang="en-US" sz="5300" dirty="0"/>
                <a:t>Controlling 4 color sensors</a:t>
              </a:r>
            </a:p>
            <a:p>
              <a:pPr marL="822960" indent="-822960">
                <a:buFont typeface="Arial" charset="0"/>
                <a:buChar char="•"/>
              </a:pPr>
              <a:r>
                <a:rPr lang="en-US" sz="5300" dirty="0"/>
                <a:t>Calibrating the color sensors</a:t>
              </a:r>
            </a:p>
            <a:p>
              <a:pPr marL="822960" indent="-822960">
                <a:buFont typeface="Arial" charset="0"/>
                <a:buChar char="•"/>
              </a:pPr>
              <a:r>
                <a:rPr lang="en-US" sz="5300" dirty="0"/>
                <a:t>Calibrating the flex sensors</a:t>
              </a:r>
            </a:p>
            <a:p>
              <a:pPr marL="822960" indent="-822960">
                <a:buFont typeface="Arial" charset="0"/>
                <a:buChar char="•"/>
              </a:pPr>
              <a:r>
                <a:rPr lang="en-US" sz="5300" dirty="0"/>
                <a:t>Color coding</a:t>
              </a:r>
              <a:endParaRPr lang="en-US" sz="5300" dirty="0"/>
            </a:p>
          </p:txBody>
        </p:sp>
        <p:sp>
          <p:nvSpPr>
            <p:cNvPr id="40" name="Round Same Side Corner Rectangle 39"/>
            <p:cNvSpPr/>
            <p:nvPr/>
          </p:nvSpPr>
          <p:spPr>
            <a:xfrm>
              <a:off x="3697532" y="5078227"/>
              <a:ext cx="1520069" cy="271113"/>
            </a:xfrm>
            <a:prstGeom prst="round2Same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144" dirty="0">
                  <a:solidFill>
                    <a:schemeClr val="bg1"/>
                  </a:solidFill>
                </a:rPr>
                <a:t>Challenges</a:t>
              </a:r>
              <a:endParaRPr lang="en-US" sz="6144" dirty="0">
                <a:solidFill>
                  <a:schemeClr val="bg1"/>
                </a:solidFill>
              </a:endParaRPr>
            </a:p>
          </p:txBody>
        </p:sp>
      </p:grpSp>
      <p:sp>
        <p:nvSpPr>
          <p:cNvPr id="77" name="Round Diagonal Corner Rectangle 76"/>
          <p:cNvSpPr/>
          <p:nvPr/>
        </p:nvSpPr>
        <p:spPr>
          <a:xfrm>
            <a:off x="29198069" y="25686159"/>
            <a:ext cx="3909619" cy="2025782"/>
          </a:xfrm>
          <a:prstGeom prst="round2Diag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480" dirty="0">
                <a:latin typeface="Damascus" charset="-78"/>
                <a:ea typeface="Damascus" charset="-78"/>
                <a:cs typeface="Damascus" charset="-78"/>
              </a:rPr>
              <a:t>Arduino</a:t>
            </a:r>
          </a:p>
        </p:txBody>
      </p:sp>
      <p:cxnSp>
        <p:nvCxnSpPr>
          <p:cNvPr id="78" name="Straight Arrow Connector 77"/>
          <p:cNvCxnSpPr/>
          <p:nvPr/>
        </p:nvCxnSpPr>
        <p:spPr>
          <a:xfrm flipH="1">
            <a:off x="31152881" y="24304932"/>
            <a:ext cx="9355" cy="1181323"/>
          </a:xfrm>
          <a:prstGeom prst="straightConnector1">
            <a:avLst/>
          </a:prstGeom>
          <a:ln w="254000">
            <a:solidFill>
              <a:srgbClr val="305EE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rminator 78"/>
          <p:cNvSpPr/>
          <p:nvPr/>
        </p:nvSpPr>
        <p:spPr>
          <a:xfrm>
            <a:off x="29103785" y="19963752"/>
            <a:ext cx="4481170" cy="3999101"/>
          </a:xfrm>
          <a:prstGeom prst="flowChartTerminator">
            <a:avLst/>
          </a:prstGeom>
          <a:solidFill>
            <a:srgbClr val="2D01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960" dirty="0"/>
              <a:t>1    </a:t>
            </a:r>
            <a:r>
              <a:rPr lang="en-US" sz="3960" dirty="0" smtClean="0"/>
              <a:t>Send </a:t>
            </a:r>
            <a:r>
              <a:rPr lang="en-US" sz="3960" dirty="0"/>
              <a:t>the </a:t>
            </a:r>
            <a:r>
              <a:rPr lang="en-US" sz="3960" dirty="0"/>
              <a:t>color sensor </a:t>
            </a:r>
            <a:r>
              <a:rPr lang="en-US" sz="3960" dirty="0"/>
              <a:t>value for string name (R,G,B,Y = G,D,A,E)</a:t>
            </a:r>
          </a:p>
        </p:txBody>
      </p:sp>
      <p:sp>
        <p:nvSpPr>
          <p:cNvPr id="80" name="Terminator 79"/>
          <p:cNvSpPr/>
          <p:nvPr/>
        </p:nvSpPr>
        <p:spPr>
          <a:xfrm>
            <a:off x="25315997" y="20623395"/>
            <a:ext cx="3443117" cy="3393067"/>
          </a:xfrm>
          <a:prstGeom prst="flowChartTerminator">
            <a:avLst/>
          </a:prstGeom>
          <a:solidFill>
            <a:srgbClr val="2D01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960" dirty="0"/>
              <a:t>2  Which color sensor is being used</a:t>
            </a:r>
          </a:p>
        </p:txBody>
      </p:sp>
      <p:cxnSp>
        <p:nvCxnSpPr>
          <p:cNvPr id="81" name="Straight Arrow Connector 80"/>
          <p:cNvCxnSpPr/>
          <p:nvPr/>
        </p:nvCxnSpPr>
        <p:spPr>
          <a:xfrm>
            <a:off x="27751536" y="24331771"/>
            <a:ext cx="1258397" cy="1079299"/>
          </a:xfrm>
          <a:prstGeom prst="straightConnector1">
            <a:avLst/>
          </a:prstGeom>
          <a:ln w="254000">
            <a:solidFill>
              <a:srgbClr val="305EE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rminator 81"/>
          <p:cNvSpPr/>
          <p:nvPr/>
        </p:nvSpPr>
        <p:spPr>
          <a:xfrm>
            <a:off x="25315997" y="27184745"/>
            <a:ext cx="3306355" cy="3444456"/>
          </a:xfrm>
          <a:prstGeom prst="flowChartTerminator">
            <a:avLst/>
          </a:prstGeom>
          <a:solidFill>
            <a:srgbClr val="2D01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960" dirty="0"/>
              <a:t>3  Flex Sensor angle = 0 or 1 for on or off</a:t>
            </a:r>
          </a:p>
        </p:txBody>
      </p:sp>
      <p:cxnSp>
        <p:nvCxnSpPr>
          <p:cNvPr id="83" name="Straight Arrow Connector 82"/>
          <p:cNvCxnSpPr/>
          <p:nvPr/>
        </p:nvCxnSpPr>
        <p:spPr>
          <a:xfrm flipV="1">
            <a:off x="28754338" y="27872880"/>
            <a:ext cx="874819" cy="952205"/>
          </a:xfrm>
          <a:prstGeom prst="straightConnector1">
            <a:avLst/>
          </a:prstGeom>
          <a:ln w="254000">
            <a:solidFill>
              <a:srgbClr val="305EE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 flipH="1">
            <a:off x="17312759" y="29134531"/>
            <a:ext cx="7223760" cy="304698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840" dirty="0">
                <a:solidFill>
                  <a:schemeClr val="accent1">
                    <a:lumMod val="75000"/>
                  </a:schemeClr>
                </a:solidFill>
              </a:rPr>
              <a:t>Future Design Ideas: </a:t>
            </a:r>
            <a:r>
              <a:rPr lang="en-US" sz="3840" dirty="0"/>
              <a:t>Include the possibility to shift for a more realistic </a:t>
            </a:r>
            <a:r>
              <a:rPr lang="en-US" sz="3840" dirty="0"/>
              <a:t>experience; arrange a more comfortable experience for violin players.</a:t>
            </a:r>
            <a:endParaRPr lang="en-US" sz="3840" dirty="0"/>
          </a:p>
        </p:txBody>
      </p:sp>
      <p:sp>
        <p:nvSpPr>
          <p:cNvPr id="84" name="Round Diagonal Corner Rectangle 83"/>
          <p:cNvSpPr/>
          <p:nvPr/>
        </p:nvSpPr>
        <p:spPr>
          <a:xfrm>
            <a:off x="29318578" y="29760679"/>
            <a:ext cx="3712915" cy="2057064"/>
          </a:xfrm>
          <a:prstGeom prst="round2DiagRect">
            <a:avLst/>
          </a:prstGeom>
          <a:solidFill>
            <a:srgbClr val="A13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480" dirty="0"/>
              <a:t>Pure Data </a:t>
            </a:r>
          </a:p>
        </p:txBody>
      </p:sp>
      <p:cxnSp>
        <p:nvCxnSpPr>
          <p:cNvPr id="85" name="Straight Arrow Connector 84"/>
          <p:cNvCxnSpPr/>
          <p:nvPr/>
        </p:nvCxnSpPr>
        <p:spPr>
          <a:xfrm>
            <a:off x="31200538" y="27935004"/>
            <a:ext cx="0" cy="1621598"/>
          </a:xfrm>
          <a:prstGeom prst="straightConnector1">
            <a:avLst/>
          </a:prstGeom>
          <a:ln w="254000">
            <a:solidFill>
              <a:srgbClr val="305EE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Round Same Side Corner Rectangle 85"/>
          <p:cNvSpPr/>
          <p:nvPr/>
        </p:nvSpPr>
        <p:spPr>
          <a:xfrm>
            <a:off x="25101286" y="17926761"/>
            <a:ext cx="8457677" cy="1444666"/>
          </a:xfrm>
          <a:prstGeom prst="round2SameRect">
            <a:avLst/>
          </a:prstGeom>
          <a:solidFill>
            <a:srgbClr val="2B6D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144" dirty="0">
                <a:solidFill>
                  <a:schemeClr val="bg1"/>
                </a:solidFill>
              </a:rPr>
              <a:t>How it Works</a:t>
            </a:r>
            <a:endParaRPr lang="en-US" sz="6144" dirty="0">
              <a:solidFill>
                <a:schemeClr val="bg1"/>
              </a:solidFill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17227327" y="5484173"/>
            <a:ext cx="16419336" cy="5338353"/>
            <a:chOff x="3622999" y="1207322"/>
            <a:chExt cx="3396142" cy="1091324"/>
          </a:xfrm>
        </p:grpSpPr>
        <p:sp>
          <p:nvSpPr>
            <p:cNvPr id="4" name="TextBox 3"/>
            <p:cNvSpPr txBox="1"/>
            <p:nvPr/>
          </p:nvSpPr>
          <p:spPr>
            <a:xfrm>
              <a:off x="3622999" y="1509968"/>
              <a:ext cx="3396142" cy="788678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4800" dirty="0"/>
                <a:t>Designed </a:t>
              </a:r>
              <a:r>
                <a:rPr lang="en-US" sz="4800" dirty="0"/>
                <a:t>to simulate a violin, the digital violin uses both flex and color sensors to optimize violin like positions and sounds. A glove is used to mount the sensors, and create a wearable interface for the user. In pure data, the numbers sent from the sensor are sent through a logic flow.</a:t>
              </a:r>
            </a:p>
          </p:txBody>
        </p:sp>
        <p:sp>
          <p:nvSpPr>
            <p:cNvPr id="28" name="Round Same Side Corner Rectangle 27"/>
            <p:cNvSpPr/>
            <p:nvPr/>
          </p:nvSpPr>
          <p:spPr>
            <a:xfrm>
              <a:off x="3622999" y="1207322"/>
              <a:ext cx="3396142" cy="302493"/>
            </a:xfrm>
            <a:prstGeom prst="round2SameRect">
              <a:avLst/>
            </a:prstGeom>
            <a:solidFill>
              <a:srgbClr val="2B6D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120" dirty="0">
                  <a:solidFill>
                    <a:schemeClr val="bg1"/>
                  </a:solidFill>
                </a:rPr>
                <a:t>Digital </a:t>
              </a:r>
              <a:r>
                <a:rPr lang="en-US" sz="6120" dirty="0">
                  <a:solidFill>
                    <a:schemeClr val="bg1"/>
                  </a:solidFill>
                </a:rPr>
                <a:t>Violin</a:t>
              </a:r>
              <a:endParaRPr lang="en-US" sz="6120" dirty="0">
                <a:solidFill>
                  <a:schemeClr val="bg1"/>
                </a:solidFill>
              </a:endParaRP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34091060" y="28680673"/>
            <a:ext cx="8869680" cy="347472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928" b="1" dirty="0" smtClean="0">
                <a:ea typeface="Baskerville" charset="0"/>
                <a:cs typeface="Baskerville" charset="0"/>
              </a:rPr>
              <a:t>Professor</a:t>
            </a:r>
            <a:r>
              <a:rPr lang="en-US" sz="2928" b="1" dirty="0">
                <a:ea typeface="Baskerville" charset="0"/>
                <a:cs typeface="Baskerville" charset="0"/>
              </a:rPr>
              <a:t>: Chris </a:t>
            </a:r>
            <a:r>
              <a:rPr lang="en-US" sz="2928" b="1" dirty="0">
                <a:ea typeface="Baskerville" charset="0"/>
                <a:cs typeface="Baskerville" charset="0"/>
              </a:rPr>
              <a:t>Johnson</a:t>
            </a:r>
          </a:p>
          <a:p>
            <a:r>
              <a:rPr lang="en-US" sz="2928" b="1" dirty="0">
                <a:ea typeface="Baskerville" charset="0"/>
                <a:cs typeface="Baskerville" charset="0"/>
              </a:rPr>
              <a:t>Website:</a:t>
            </a:r>
            <a:r>
              <a:rPr lang="en-US" sz="2928" b="1" dirty="0">
                <a:ea typeface="Baskerville" charset="0"/>
                <a:cs typeface="Baskerville" charset="0"/>
              </a:rPr>
              <a:t> </a:t>
            </a:r>
            <a:r>
              <a:rPr lang="en-US" sz="2928" u="sng" dirty="0">
                <a:ea typeface="Baskerville" charset="0"/>
                <a:cs typeface="Baskerville" charset="0"/>
                <a:hlinkClick r:id="rId4"/>
              </a:rPr>
              <a:t>https</a:t>
            </a:r>
            <a:r>
              <a:rPr lang="en-US" sz="2928" u="sng" dirty="0">
                <a:ea typeface="Baskerville" charset="0"/>
                <a:cs typeface="Baskerville" charset="0"/>
                <a:hlinkClick r:id="rId4"/>
              </a:rPr>
              <a:t>://twodee.org/blog/</a:t>
            </a:r>
            <a:endParaRPr lang="en-US" sz="2928" dirty="0">
              <a:ea typeface="Baskerville" charset="0"/>
              <a:cs typeface="Baskerville" charset="0"/>
            </a:endParaRPr>
          </a:p>
          <a:p>
            <a:r>
              <a:rPr lang="en-US" sz="2928" b="1" dirty="0">
                <a:ea typeface="Baskerville" charset="0"/>
                <a:cs typeface="Baskerville" charset="0"/>
              </a:rPr>
              <a:t>Research Assistant: Sam </a:t>
            </a:r>
            <a:r>
              <a:rPr lang="en-US" sz="2928" b="1" dirty="0">
                <a:ea typeface="Baskerville" charset="0"/>
                <a:cs typeface="Baskerville" charset="0"/>
              </a:rPr>
              <a:t>“Bob” Wiseman</a:t>
            </a:r>
          </a:p>
          <a:p>
            <a:r>
              <a:rPr lang="en-US" sz="2928" b="1" dirty="0">
                <a:ea typeface="Baskerville" charset="0"/>
                <a:cs typeface="Baskerville" charset="0"/>
              </a:rPr>
              <a:t>Hardware tutorials: </a:t>
            </a:r>
            <a:r>
              <a:rPr lang="en-US" sz="2928" u="sng" dirty="0">
                <a:ea typeface="Baskerville" charset="0"/>
                <a:cs typeface="Baskerville" charset="0"/>
                <a:hlinkClick r:id="rId5"/>
              </a:rPr>
              <a:t>https</a:t>
            </a:r>
            <a:r>
              <a:rPr lang="en-US" sz="2928" u="sng" dirty="0">
                <a:ea typeface="Baskerville" charset="0"/>
                <a:cs typeface="Baskerville" charset="0"/>
                <a:hlinkClick r:id="rId5"/>
              </a:rPr>
              <a:t>://</a:t>
            </a:r>
            <a:r>
              <a:rPr lang="en-US" sz="2928" u="sng" dirty="0">
                <a:ea typeface="Baskerville" charset="0"/>
                <a:cs typeface="Baskerville" charset="0"/>
                <a:hlinkClick r:id="rId5"/>
              </a:rPr>
              <a:t>www.adafruit.co</a:t>
            </a:r>
            <a:r>
              <a:rPr lang="en-US" sz="2928" u="sng" dirty="0">
                <a:solidFill>
                  <a:schemeClr val="accent1"/>
                </a:solidFill>
                <a:ea typeface="Baskerville" charset="0"/>
                <a:cs typeface="Baskerville" charset="0"/>
                <a:hlinkClick r:id="rId5"/>
              </a:rPr>
              <a:t>m</a:t>
            </a:r>
            <a:endParaRPr lang="en-US" sz="2928" u="sng" dirty="0">
              <a:solidFill>
                <a:schemeClr val="accent1"/>
              </a:solidFill>
              <a:ea typeface="Baskerville" charset="0"/>
              <a:cs typeface="Baskerville" charset="0"/>
            </a:endParaRPr>
          </a:p>
          <a:p>
            <a:r>
              <a:rPr lang="en-US" sz="2928" b="1" dirty="0">
                <a:ea typeface="Baskerville" charset="0"/>
                <a:cs typeface="Baskerville" charset="0"/>
              </a:rPr>
              <a:t>Software tips:</a:t>
            </a:r>
            <a:r>
              <a:rPr lang="en-US" sz="2928" b="1" u="sng" dirty="0">
                <a:solidFill>
                  <a:schemeClr val="accent1"/>
                </a:solidFill>
                <a:ea typeface="Baskerville" charset="0"/>
                <a:cs typeface="Baskerville" charset="0"/>
              </a:rPr>
              <a:t> </a:t>
            </a:r>
            <a:r>
              <a:rPr lang="en-US" sz="2928" u="sng" dirty="0">
                <a:ea typeface="Baskerville" charset="0"/>
                <a:cs typeface="Baskerville" charset="0"/>
                <a:hlinkClick r:id="rId6"/>
              </a:rPr>
              <a:t>https://forum.arduino.cc</a:t>
            </a:r>
            <a:endParaRPr lang="en-US" sz="2928" u="sng" dirty="0">
              <a:ea typeface="Baskerville" charset="0"/>
              <a:cs typeface="Baskerville" charset="0"/>
            </a:endParaRPr>
          </a:p>
          <a:p>
            <a:r>
              <a:rPr lang="en-US" sz="2928" b="1" dirty="0">
                <a:ea typeface="Baskerville" charset="0"/>
                <a:cs typeface="Baskerville" charset="0"/>
              </a:rPr>
              <a:t>Inspiration: </a:t>
            </a:r>
            <a:r>
              <a:rPr lang="en-US" sz="2928" u="sng" dirty="0">
                <a:ea typeface="Baskerville" charset="0"/>
                <a:cs typeface="Baskerville" charset="0"/>
                <a:hlinkClick r:id="rId7"/>
              </a:rPr>
              <a:t>https</a:t>
            </a:r>
            <a:r>
              <a:rPr lang="en-US" sz="2928" u="sng" dirty="0">
                <a:ea typeface="Baskerville" charset="0"/>
                <a:cs typeface="Baskerville" charset="0"/>
                <a:hlinkClick r:id="rId7"/>
              </a:rPr>
              <a:t>://www.instructables.com/id/ANDI-Random-Rhythm-Generator-Electronics/</a:t>
            </a:r>
            <a:endParaRPr lang="en-US" sz="2928" dirty="0">
              <a:ea typeface="Baskerville" charset="0"/>
              <a:cs typeface="Baskerville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4105027" y="27627073"/>
            <a:ext cx="8848493" cy="1084136"/>
          </a:xfrm>
          <a:prstGeom prst="round2SameRect">
            <a:avLst/>
          </a:prstGeom>
          <a:solidFill>
            <a:srgbClr val="374AB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612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References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8">
            <a:clrChange>
              <a:clrFrom>
                <a:srgbClr val="FBFCFD"/>
              </a:clrFrom>
              <a:clrTo>
                <a:srgbClr val="FBFC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74" t="36485" r="60527" b="25280"/>
          <a:stretch/>
        </p:blipFill>
        <p:spPr>
          <a:xfrm>
            <a:off x="775286" y="11468626"/>
            <a:ext cx="7414752" cy="5973110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344246" y="1221569"/>
            <a:ext cx="43181194" cy="31352587"/>
          </a:xfrm>
          <a:prstGeom prst="rect">
            <a:avLst/>
          </a:prstGeom>
          <a:noFill/>
          <a:ln w="2540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1472"/>
          </a:p>
        </p:txBody>
      </p:sp>
      <p:grpSp>
        <p:nvGrpSpPr>
          <p:cNvPr id="14" name="Group 13"/>
          <p:cNvGrpSpPr/>
          <p:nvPr/>
        </p:nvGrpSpPr>
        <p:grpSpPr>
          <a:xfrm>
            <a:off x="34027233" y="5501955"/>
            <a:ext cx="8943525" cy="21313367"/>
            <a:chOff x="6967652" y="1146815"/>
            <a:chExt cx="1863234" cy="4440285"/>
          </a:xfrm>
        </p:grpSpPr>
        <p:sp>
          <p:nvSpPr>
            <p:cNvPr id="31" name="TextBox 30"/>
            <p:cNvSpPr txBox="1"/>
            <p:nvPr/>
          </p:nvSpPr>
          <p:spPr>
            <a:xfrm>
              <a:off x="6972044" y="1453250"/>
              <a:ext cx="1857021" cy="413385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endParaRPr lang="en-US" sz="6480" dirty="0"/>
            </a:p>
            <a:p>
              <a:endParaRPr lang="en-US" sz="6480" dirty="0"/>
            </a:p>
            <a:p>
              <a:endParaRPr lang="en-US" sz="6480" dirty="0"/>
            </a:p>
            <a:p>
              <a:endParaRPr lang="en-US" sz="6480" dirty="0"/>
            </a:p>
            <a:p>
              <a:endParaRPr lang="en-US" sz="6480" dirty="0"/>
            </a:p>
            <a:p>
              <a:endParaRPr lang="en-US" sz="6480" dirty="0"/>
            </a:p>
            <a:p>
              <a:endParaRPr lang="en-US" sz="6480" dirty="0"/>
            </a:p>
            <a:p>
              <a:endParaRPr lang="en-US" sz="6480" dirty="0"/>
            </a:p>
            <a:p>
              <a:endParaRPr lang="en-US" sz="6480" dirty="0"/>
            </a:p>
            <a:p>
              <a:endParaRPr lang="en-US" sz="6480" dirty="0"/>
            </a:p>
            <a:p>
              <a:endParaRPr lang="en-US" sz="6480" dirty="0"/>
            </a:p>
            <a:p>
              <a:endParaRPr lang="en-US" sz="6480" dirty="0"/>
            </a:p>
            <a:p>
              <a:endParaRPr lang="en-US" sz="6480" dirty="0"/>
            </a:p>
            <a:p>
              <a:endParaRPr lang="en-US" sz="6480" dirty="0"/>
            </a:p>
            <a:p>
              <a:endParaRPr lang="en-US" sz="6480" dirty="0"/>
            </a:p>
            <a:p>
              <a:endParaRPr lang="en-US" sz="6480" dirty="0"/>
            </a:p>
            <a:p>
              <a:endParaRPr lang="en-US" sz="6480" dirty="0"/>
            </a:p>
            <a:p>
              <a:endParaRPr lang="en-US" sz="6480" dirty="0"/>
            </a:p>
            <a:p>
              <a:endParaRPr lang="en-US" sz="6480" dirty="0"/>
            </a:p>
          </p:txBody>
        </p:sp>
        <p:sp>
          <p:nvSpPr>
            <p:cNvPr id="33" name="Round Same Side Corner Rectangle 32"/>
            <p:cNvSpPr/>
            <p:nvPr/>
          </p:nvSpPr>
          <p:spPr>
            <a:xfrm>
              <a:off x="6972976" y="1146815"/>
              <a:ext cx="1854319" cy="309849"/>
            </a:xfrm>
            <a:prstGeom prst="round2SameRect">
              <a:avLst/>
            </a:prstGeom>
            <a:solidFill>
              <a:srgbClr val="374A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120" dirty="0"/>
                <a:t>Software &amp; Hardware</a:t>
              </a:r>
            </a:p>
          </p:txBody>
        </p:sp>
        <p:pic>
          <p:nvPicPr>
            <p:cNvPr id="90" name="Picture 89"/>
            <p:cNvPicPr>
              <a:picLocks noChangeAspect="1"/>
            </p:cNvPicPr>
            <p:nvPr/>
          </p:nvPicPr>
          <p:blipFill rotWithShape="1">
            <a:blip r:embed="rId9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72" t="3945" r="15355" b="5086"/>
            <a:stretch/>
          </p:blipFill>
          <p:spPr>
            <a:xfrm rot="16200000">
              <a:off x="8047283" y="1425372"/>
              <a:ext cx="446387" cy="691535"/>
            </a:xfrm>
            <a:prstGeom prst="rect">
              <a:avLst/>
            </a:prstGeom>
          </p:spPr>
        </p:pic>
        <p:sp>
          <p:nvSpPr>
            <p:cNvPr id="91" name="TextBox 90"/>
            <p:cNvSpPr txBox="1"/>
            <p:nvPr/>
          </p:nvSpPr>
          <p:spPr>
            <a:xfrm>
              <a:off x="7059740" y="1607026"/>
              <a:ext cx="960526" cy="2962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320" dirty="0"/>
                <a:t>TCA9548A</a:t>
              </a:r>
            </a:p>
            <a:p>
              <a:r>
                <a:rPr lang="en-US" sz="4320" dirty="0"/>
                <a:t>multiplexer</a:t>
              </a:r>
              <a:endParaRPr lang="en-US" sz="4320" dirty="0"/>
            </a:p>
          </p:txBody>
        </p:sp>
        <p:pic>
          <p:nvPicPr>
            <p:cNvPr id="24" name="Picture 23"/>
            <p:cNvPicPr>
              <a:picLocks noChangeAspect="1"/>
            </p:cNvPicPr>
            <p:nvPr/>
          </p:nvPicPr>
          <p:blipFill rotWithShape="1">
            <a:blip r:embed="rId10">
              <a:clrChange>
                <a:clrFrom>
                  <a:srgbClr val="D9D9D9"/>
                </a:clrFrom>
                <a:clrTo>
                  <a:srgbClr val="D9D9D9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630" r="5983" b="67990"/>
            <a:stretch/>
          </p:blipFill>
          <p:spPr>
            <a:xfrm>
              <a:off x="7193164" y="2072826"/>
              <a:ext cx="460095" cy="448337"/>
            </a:xfrm>
            <a:prstGeom prst="rect">
              <a:avLst/>
            </a:prstGeom>
          </p:spPr>
        </p:pic>
        <p:sp>
          <p:nvSpPr>
            <p:cNvPr id="25" name="Rectangle 24"/>
            <p:cNvSpPr/>
            <p:nvPr/>
          </p:nvSpPr>
          <p:spPr>
            <a:xfrm>
              <a:off x="7797326" y="2074412"/>
              <a:ext cx="969301" cy="43473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4320" dirty="0"/>
                <a:t>TCS34725 </a:t>
              </a:r>
            </a:p>
            <a:p>
              <a:r>
                <a:rPr lang="en-US" sz="4320" dirty="0"/>
                <a:t>RGB color measurement</a:t>
              </a:r>
              <a:endParaRPr lang="en-US" sz="4320" dirty="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7059740" y="2601420"/>
              <a:ext cx="1043194" cy="2962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320" dirty="0"/>
                <a:t>Flex sensor</a:t>
              </a:r>
            </a:p>
            <a:p>
              <a:r>
                <a:rPr lang="en-US" sz="4320" dirty="0"/>
                <a:t>Measures </a:t>
              </a:r>
              <a:r>
                <a:rPr lang="en-US" sz="4320" dirty="0"/>
                <a:t>bend angle</a:t>
              </a:r>
            </a:p>
          </p:txBody>
        </p:sp>
        <p:pic>
          <p:nvPicPr>
            <p:cNvPr id="35" name="Picture 34"/>
            <p:cNvPicPr>
              <a:picLocks noChangeAspect="1"/>
            </p:cNvPicPr>
            <p:nvPr/>
          </p:nvPicPr>
          <p:blipFill rotWithShape="1">
            <a:blip r:embed="rId11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7029"/>
            <a:stretch/>
          </p:blipFill>
          <p:spPr>
            <a:xfrm rot="14904678">
              <a:off x="8101602" y="2457940"/>
              <a:ext cx="530964" cy="563920"/>
            </a:xfrm>
            <a:prstGeom prst="rect">
              <a:avLst/>
            </a:prstGeom>
          </p:spPr>
        </p:pic>
        <p:cxnSp>
          <p:nvCxnSpPr>
            <p:cNvPr id="38" name="Straight Connector 37"/>
            <p:cNvCxnSpPr/>
            <p:nvPr/>
          </p:nvCxnSpPr>
          <p:spPr>
            <a:xfrm>
              <a:off x="6971422" y="2030041"/>
              <a:ext cx="1857021" cy="0"/>
            </a:xfrm>
            <a:prstGeom prst="line">
              <a:avLst/>
            </a:prstGeom>
            <a:ln w="19050">
              <a:solidFill>
                <a:schemeClr val="accent1">
                  <a:lumMod val="5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>
              <a:off x="6967652" y="2568353"/>
              <a:ext cx="1857021" cy="0"/>
            </a:xfrm>
            <a:prstGeom prst="line">
              <a:avLst/>
            </a:prstGeom>
            <a:ln w="19050">
              <a:solidFill>
                <a:schemeClr val="accent1">
                  <a:lumMod val="5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/>
            <p:cNvSpPr txBox="1"/>
            <p:nvPr/>
          </p:nvSpPr>
          <p:spPr>
            <a:xfrm>
              <a:off x="7053267" y="4522465"/>
              <a:ext cx="1397984" cy="4347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320" dirty="0"/>
                <a:t>Pure Data </a:t>
              </a:r>
              <a:r>
                <a:rPr lang="en-US" sz="4320" dirty="0"/>
                <a:t>– visual programming </a:t>
              </a:r>
              <a:r>
                <a:rPr lang="en-US" sz="4320" dirty="0"/>
                <a:t>language</a:t>
              </a:r>
            </a:p>
            <a:p>
              <a:r>
                <a:rPr lang="en-US" sz="4320" dirty="0"/>
                <a:t>for </a:t>
              </a:r>
              <a:r>
                <a:rPr lang="en-US" sz="4320" dirty="0"/>
                <a:t>creating computer </a:t>
              </a:r>
              <a:r>
                <a:rPr lang="en-US" sz="4320" dirty="0"/>
                <a:t>music</a:t>
              </a: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7054183" y="3105313"/>
              <a:ext cx="900912" cy="2962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320" dirty="0"/>
                <a:t>Adafruit MPR121 touch </a:t>
              </a:r>
              <a:r>
                <a:rPr lang="en-US" sz="4320" dirty="0"/>
                <a:t>sensor</a:t>
              </a:r>
              <a:endParaRPr lang="en-US" sz="4320" dirty="0"/>
            </a:p>
          </p:txBody>
        </p:sp>
        <p:cxnSp>
          <p:nvCxnSpPr>
            <p:cNvPr id="109" name="Straight Connector 108"/>
            <p:cNvCxnSpPr/>
            <p:nvPr/>
          </p:nvCxnSpPr>
          <p:spPr>
            <a:xfrm>
              <a:off x="6973864" y="5052249"/>
              <a:ext cx="1857022" cy="0"/>
            </a:xfrm>
            <a:prstGeom prst="line">
              <a:avLst/>
            </a:prstGeom>
            <a:ln w="1905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/>
          </p:nvCxnSpPr>
          <p:spPr>
            <a:xfrm>
              <a:off x="6973050" y="4434196"/>
              <a:ext cx="1857022" cy="0"/>
            </a:xfrm>
            <a:prstGeom prst="line">
              <a:avLst/>
            </a:prstGeom>
            <a:ln w="1905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stCxn id="31" idx="1"/>
              <a:endCxn id="31" idx="3"/>
            </p:cNvCxnSpPr>
            <p:nvPr/>
          </p:nvCxnSpPr>
          <p:spPr>
            <a:xfrm>
              <a:off x="6972044" y="3520175"/>
              <a:ext cx="1857021" cy="0"/>
            </a:xfrm>
            <a:prstGeom prst="line">
              <a:avLst/>
            </a:prstGeom>
            <a:ln w="19050">
              <a:solidFill>
                <a:schemeClr val="accent1">
                  <a:lumMod val="5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>
              <a:off x="6972537" y="2925283"/>
              <a:ext cx="1852136" cy="0"/>
            </a:xfrm>
            <a:prstGeom prst="line">
              <a:avLst/>
            </a:prstGeom>
            <a:ln w="19050">
              <a:solidFill>
                <a:schemeClr val="accent1">
                  <a:lumMod val="5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TextBox 2"/>
            <p:cNvSpPr txBox="1"/>
            <p:nvPr/>
          </p:nvSpPr>
          <p:spPr>
            <a:xfrm>
              <a:off x="7985012" y="3688086"/>
              <a:ext cx="803719" cy="5732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320" dirty="0"/>
                <a:t>Arduino – an open-source electronics platform</a:t>
              </a:r>
            </a:p>
          </p:txBody>
        </p:sp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12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424" t="49680" r="38771" b="38660"/>
            <a:stretch/>
          </p:blipFill>
          <p:spPr>
            <a:xfrm>
              <a:off x="7059170" y="3677564"/>
              <a:ext cx="805164" cy="599721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1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179" t="23616" r="76425" b="71613"/>
            <a:stretch/>
          </p:blipFill>
          <p:spPr>
            <a:xfrm>
              <a:off x="8338392" y="4536372"/>
              <a:ext cx="372139" cy="227116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7369088" y="5153606"/>
              <a:ext cx="1276267" cy="2962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4320" dirty="0"/>
                <a:t>VMPK – virtual MIDI keyboard </a:t>
              </a:r>
            </a:p>
          </p:txBody>
        </p:sp>
        <p:pic>
          <p:nvPicPr>
            <p:cNvPr id="20" name="Picture 19"/>
            <p:cNvPicPr>
              <a:picLocks noChangeAspect="1"/>
            </p:cNvPicPr>
            <p:nvPr/>
          </p:nvPicPr>
          <p:blipFill rotWithShape="1">
            <a:blip r:embed="rId14">
              <a:clrChange>
                <a:clrFrom>
                  <a:srgbClr val="EEEEEE"/>
                </a:clrFrom>
                <a:clrTo>
                  <a:srgbClr val="EEEEEE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273" t="42134" r="26364" b="42526"/>
            <a:stretch/>
          </p:blipFill>
          <p:spPr>
            <a:xfrm>
              <a:off x="7027421" y="5084137"/>
              <a:ext cx="526232" cy="438154"/>
            </a:xfrm>
            <a:prstGeom prst="rect">
              <a:avLst/>
            </a:prstGeom>
          </p:spPr>
        </p:pic>
        <p:pic>
          <p:nvPicPr>
            <p:cNvPr id="49" name="Picture 48"/>
            <p:cNvPicPr>
              <a:picLocks noChangeAspect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000" t="36093" r="61603" b="55650"/>
            <a:stretch/>
          </p:blipFill>
          <p:spPr>
            <a:xfrm>
              <a:off x="8007575" y="3032806"/>
              <a:ext cx="767833" cy="424742"/>
            </a:xfrm>
            <a:prstGeom prst="rect">
              <a:avLst/>
            </a:prstGeom>
          </p:spPr>
        </p:pic>
      </p:grp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17" t="17223" r="12756" b="3323"/>
          <a:stretch/>
        </p:blipFill>
        <p:spPr>
          <a:xfrm>
            <a:off x="8364031" y="11673358"/>
            <a:ext cx="8590008" cy="5837400"/>
          </a:xfrm>
          <a:prstGeom prst="rect">
            <a:avLst/>
          </a:prstGeom>
          <a:ln w="6350">
            <a:solidFill>
              <a:schemeClr val="tx1"/>
            </a:solidFill>
          </a:ln>
          <a:effectLst>
            <a:softEdge rad="38100"/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066"/>
          <a:stretch/>
        </p:blipFill>
        <p:spPr>
          <a:xfrm>
            <a:off x="24951180" y="11835547"/>
            <a:ext cx="8593330" cy="5409590"/>
          </a:xfrm>
          <a:prstGeom prst="rect">
            <a:avLst/>
          </a:prstGeom>
          <a:ln>
            <a:noFill/>
          </a:ln>
          <a:effectLst>
            <a:softEdge rad="38100"/>
          </a:effectLst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75" t="1500" r="3779" b="5741"/>
          <a:stretch/>
        </p:blipFill>
        <p:spPr>
          <a:xfrm>
            <a:off x="17260579" y="11673358"/>
            <a:ext cx="7586913" cy="7414332"/>
          </a:xfrm>
          <a:prstGeom prst="rect">
            <a:avLst/>
          </a:prstGeom>
        </p:spPr>
      </p:pic>
      <p:sp>
        <p:nvSpPr>
          <p:cNvPr id="88" name="Round Same Side Corner Rectangle 87"/>
          <p:cNvSpPr/>
          <p:nvPr/>
        </p:nvSpPr>
        <p:spPr>
          <a:xfrm>
            <a:off x="981088" y="18037318"/>
            <a:ext cx="7194845" cy="1344811"/>
          </a:xfrm>
          <a:prstGeom prst="round2SameRect">
            <a:avLst/>
          </a:prstGeom>
          <a:solidFill>
            <a:srgbClr val="578C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144" dirty="0" smtClean="0"/>
              <a:t>Challenges</a:t>
            </a:r>
            <a:endParaRPr lang="en-US" sz="6144" dirty="0"/>
          </a:p>
        </p:txBody>
      </p:sp>
    </p:spTree>
    <p:extLst>
      <p:ext uri="{BB962C8B-B14F-4D97-AF65-F5344CB8AC3E}">
        <p14:creationId xmlns:p14="http://schemas.microsoft.com/office/powerpoint/2010/main" val="812104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693</TotalTime>
  <Words>382</Words>
  <Application>Microsoft Macintosh PowerPoint</Application>
  <PresentationFormat>Custom</PresentationFormat>
  <Paragraphs>89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9" baseType="lpstr">
      <vt:lpstr>Baskerville</vt:lpstr>
      <vt:lpstr>Calibri</vt:lpstr>
      <vt:lpstr>Calibri Light</vt:lpstr>
      <vt:lpstr>Damascus</vt:lpstr>
      <vt:lpstr>Mangal</vt:lpstr>
      <vt:lpstr>Times New Roman</vt:lpstr>
      <vt:lpstr>Arial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15.0034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78</cp:revision>
  <cp:lastPrinted>2018-08-01T21:19:03Z</cp:lastPrinted>
  <dcterms:created xsi:type="dcterms:W3CDTF">2018-07-27T19:32:09Z</dcterms:created>
  <dcterms:modified xsi:type="dcterms:W3CDTF">2018-08-01T21:50:13Z</dcterms:modified>
</cp:coreProperties>
</file>